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9" r:id="rId4"/>
    <p:sldId id="268" r:id="rId5"/>
    <p:sldId id="256"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0T16:59:24.401" idx="1">
    <p:pos x="2275" y="1491"/>
    <p:text/>
    <p:extLst>
      <p:ext uri="{C676402C-5697-4E1C-873F-D02D1690AC5C}">
        <p15:threadingInfo xmlns:p15="http://schemas.microsoft.com/office/powerpoint/2012/main" timeZoneBias="-480"/>
      </p:ext>
    </p:extLst>
  </p:cm>
  <p:cm authorId="1" dt="2023-10-20T21:45:08.162" idx="2">
    <p:pos x="745" y="1389"/>
    <p:text/>
    <p:extLst>
      <p:ext uri="{C676402C-5697-4E1C-873F-D02D1690AC5C}">
        <p15:threadingInfo xmlns:p15="http://schemas.microsoft.com/office/powerpoint/2012/main" timeZoneBias="-480"/>
      </p:ext>
    </p:extLst>
  </p:cm>
  <p:cm authorId="1" dt="2023-10-20T21:45:34.377" idx="3">
    <p:pos x="3219" y="412"/>
    <p:text>t</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60724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133553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446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67192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786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350455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330469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368683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369793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C87555-B8FA-4D0E-9EBB-67DF84D0FCD9}"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33143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C87555-B8FA-4D0E-9EBB-67DF84D0FCD9}"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57877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C87555-B8FA-4D0E-9EBB-67DF84D0FCD9}" type="datetimeFigureOut">
              <a:rPr lang="ru-RU" smtClean="0"/>
              <a:t>12.12.2023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202900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C87555-B8FA-4D0E-9EBB-67DF84D0FCD9}" type="datetimeFigureOut">
              <a:rPr lang="ru-RU" smtClean="0"/>
              <a:t>12.12.2023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403847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87555-B8FA-4D0E-9EBB-67DF84D0FCD9}" type="datetimeFigureOut">
              <a:rPr lang="ru-RU" smtClean="0"/>
              <a:t>12.12.2023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10993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8C87555-B8FA-4D0E-9EBB-67DF84D0FCD9}"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429227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8C87555-B8FA-4D0E-9EBB-67DF84D0FCD9}"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BDD63B-E8D2-4573-A044-2D3D94019928}" type="slidenum">
              <a:rPr lang="ru-RU" smtClean="0"/>
              <a:t>‹#›</a:t>
            </a:fld>
            <a:endParaRPr lang="ru-RU"/>
          </a:p>
        </p:txBody>
      </p:sp>
    </p:spTree>
    <p:extLst>
      <p:ext uri="{BB962C8B-B14F-4D97-AF65-F5344CB8AC3E}">
        <p14:creationId xmlns:p14="http://schemas.microsoft.com/office/powerpoint/2010/main" val="284114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C87555-B8FA-4D0E-9EBB-67DF84D0FCD9}" type="datetimeFigureOut">
              <a:rPr lang="ru-RU" smtClean="0"/>
              <a:t>12.12.2023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BDD63B-E8D2-4573-A044-2D3D94019928}" type="slidenum">
              <a:rPr lang="ru-RU" smtClean="0"/>
              <a:t>‹#›</a:t>
            </a:fld>
            <a:endParaRPr lang="ru-RU"/>
          </a:p>
        </p:txBody>
      </p:sp>
    </p:spTree>
    <p:extLst>
      <p:ext uri="{BB962C8B-B14F-4D97-AF65-F5344CB8AC3E}">
        <p14:creationId xmlns:p14="http://schemas.microsoft.com/office/powerpoint/2010/main" val="356523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66A938-BBF5-452C-AC1B-2121D9CBB932}"/>
              </a:ext>
            </a:extLst>
          </p:cNvPr>
          <p:cNvSpPr>
            <a:spLocks noGrp="1"/>
          </p:cNvSpPr>
          <p:nvPr>
            <p:ph type="title"/>
          </p:nvPr>
        </p:nvSpPr>
        <p:spPr/>
        <p:txBody>
          <a:bodyPr/>
          <a:lstStyle/>
          <a:p>
            <a:pPr algn="ctr"/>
            <a:r>
              <a:rPr lang="ru-RU" b="1" dirty="0" smtClean="0">
                <a:solidFill>
                  <a:srgbClr val="FF0000"/>
                </a:solidFill>
              </a:rPr>
              <a:t>«</a:t>
            </a:r>
            <a:r>
              <a:rPr lang="ru-RU" b="1" dirty="0">
                <a:solidFill>
                  <a:srgbClr val="FF0000"/>
                </a:solidFill>
              </a:rPr>
              <a:t>Травля или конфликт…..?»</a:t>
            </a:r>
          </a:p>
        </p:txBody>
      </p:sp>
      <p:sp>
        <p:nvSpPr>
          <p:cNvPr id="4" name="Объект 3">
            <a:extLst>
              <a:ext uri="{FF2B5EF4-FFF2-40B4-BE49-F238E27FC236}">
                <a16:creationId xmlns:a16="http://schemas.microsoft.com/office/drawing/2014/main" xmlns="" id="{7037C31E-60B8-4724-8812-29F95E8EB182}"/>
              </a:ext>
            </a:extLst>
          </p:cNvPr>
          <p:cNvSpPr>
            <a:spLocks noGrp="1"/>
          </p:cNvSpPr>
          <p:nvPr>
            <p:ph idx="1"/>
          </p:nvPr>
        </p:nvSpPr>
        <p:spPr>
          <a:xfrm>
            <a:off x="677334" y="2160589"/>
            <a:ext cx="8596668" cy="3881623"/>
          </a:xfrm>
        </p:spPr>
        <p:txBody>
          <a:bodyPr/>
          <a:lstStyle/>
          <a:p>
            <a:r>
              <a:rPr lang="ru-RU" dirty="0"/>
              <a:t>П</a:t>
            </a:r>
          </a:p>
        </p:txBody>
      </p:sp>
      <p:pic>
        <p:nvPicPr>
          <p:cNvPr id="5" name="Рисунок 4">
            <a:extLst>
              <a:ext uri="{FF2B5EF4-FFF2-40B4-BE49-F238E27FC236}">
                <a16:creationId xmlns:a16="http://schemas.microsoft.com/office/drawing/2014/main" xmlns="" id="{57401463-4BAC-4CD7-A2B9-EC4F96CC07FA}"/>
              </a:ext>
            </a:extLst>
          </p:cNvPr>
          <p:cNvPicPr>
            <a:picLocks noChangeAspect="1"/>
          </p:cNvPicPr>
          <p:nvPr/>
        </p:nvPicPr>
        <p:blipFill>
          <a:blip r:embed="rId2"/>
          <a:stretch>
            <a:fillRect/>
          </a:stretch>
        </p:blipFill>
        <p:spPr>
          <a:xfrm>
            <a:off x="5047461" y="2395353"/>
            <a:ext cx="4572000" cy="2381250"/>
          </a:xfrm>
          <a:prstGeom prst="rect">
            <a:avLst/>
          </a:prstGeom>
        </p:spPr>
      </p:pic>
      <p:pic>
        <p:nvPicPr>
          <p:cNvPr id="6" name="Рисунок 5">
            <a:extLst>
              <a:ext uri="{FF2B5EF4-FFF2-40B4-BE49-F238E27FC236}">
                <a16:creationId xmlns:a16="http://schemas.microsoft.com/office/drawing/2014/main" xmlns="" id="{6BA9287B-D113-409A-94C0-983C66C416F7}"/>
              </a:ext>
            </a:extLst>
          </p:cNvPr>
          <p:cNvPicPr>
            <a:picLocks noChangeAspect="1"/>
          </p:cNvPicPr>
          <p:nvPr/>
        </p:nvPicPr>
        <p:blipFill>
          <a:blip r:embed="rId3"/>
          <a:stretch>
            <a:fillRect/>
          </a:stretch>
        </p:blipFill>
        <p:spPr>
          <a:xfrm>
            <a:off x="677334" y="2061978"/>
            <a:ext cx="3333750" cy="3048000"/>
          </a:xfrm>
          <a:prstGeom prst="rect">
            <a:avLst/>
          </a:prstGeom>
        </p:spPr>
      </p:pic>
    </p:spTree>
    <p:extLst>
      <p:ext uri="{BB962C8B-B14F-4D97-AF65-F5344CB8AC3E}">
        <p14:creationId xmlns:p14="http://schemas.microsoft.com/office/powerpoint/2010/main" val="312212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6E38CB-4034-4192-B436-1ED6EE3F0FF4}"/>
              </a:ext>
            </a:extLst>
          </p:cNvPr>
          <p:cNvSpPr>
            <a:spLocks noGrp="1"/>
          </p:cNvSpPr>
          <p:nvPr>
            <p:ph type="title"/>
          </p:nvPr>
        </p:nvSpPr>
        <p:spPr>
          <a:xfrm>
            <a:off x="677334" y="609600"/>
            <a:ext cx="8596668" cy="627529"/>
          </a:xfrm>
        </p:spPr>
        <p:txBody>
          <a:bodyPr>
            <a:normAutofit/>
          </a:bodyPr>
          <a:lstStyle/>
          <a:p>
            <a:r>
              <a:rPr lang="ru-RU" sz="2400" b="1" dirty="0">
                <a:solidFill>
                  <a:srgbClr val="FF0000"/>
                </a:solidFill>
              </a:rPr>
              <a:t>ЮРИДИЧЕСКАЯ ОТВЕТСТВЕННОСТЬ ДЕТЕЙ ЗА ТРАВЛЮ</a:t>
            </a:r>
          </a:p>
        </p:txBody>
      </p:sp>
      <p:sp>
        <p:nvSpPr>
          <p:cNvPr id="4" name="TextBox 3">
            <a:extLst>
              <a:ext uri="{FF2B5EF4-FFF2-40B4-BE49-F238E27FC236}">
                <a16:creationId xmlns:a16="http://schemas.microsoft.com/office/drawing/2014/main" xmlns="" id="{A540CAB4-5463-4358-A38F-1B6966635445}"/>
              </a:ext>
            </a:extLst>
          </p:cNvPr>
          <p:cNvSpPr txBox="1"/>
          <p:nvPr/>
        </p:nvSpPr>
        <p:spPr>
          <a:xfrm>
            <a:off x="1147482" y="1309824"/>
            <a:ext cx="8003241" cy="4524315"/>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САМЫЙ СЛОЖНЫЙ С ТОЧКИ ЗРЕНИЯ НАКАЗАНИЙ ПЕРИОД — ДО 14 ЛЕТ.</a:t>
            </a:r>
          </a:p>
          <a:p>
            <a:r>
              <a:rPr lang="ru-RU" sz="2400" dirty="0">
                <a:latin typeface="Times New Roman" panose="02020603050405020304" pitchFamily="18" charset="0"/>
                <a:cs typeface="Times New Roman" panose="02020603050405020304" pitchFamily="18" charset="0"/>
              </a:rPr>
              <a:t>Всю ответственность за действия детей несут родители и государственные учреждения, где ребенок находится.</a:t>
            </a:r>
          </a:p>
          <a:p>
            <a:r>
              <a:rPr lang="ru-RU" sz="2400" dirty="0">
                <a:latin typeface="Times New Roman" panose="02020603050405020304" pitchFamily="18" charset="0"/>
                <a:cs typeface="Times New Roman" panose="02020603050405020304" pitchFamily="18" charset="0"/>
              </a:rPr>
              <a:t>Но как заставить их эту ответственность прочувствовать?</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Через представителей властей и суды:</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Статья 5.35. КоАП РФ. Неисполнение родителями или иными законными представителями несовершеннолетних обязанностей по содержанию и воспитанию несовершеннолетних.</a:t>
            </a:r>
          </a:p>
        </p:txBody>
      </p:sp>
    </p:spTree>
    <p:extLst>
      <p:ext uri="{BB962C8B-B14F-4D97-AF65-F5344CB8AC3E}">
        <p14:creationId xmlns:p14="http://schemas.microsoft.com/office/powerpoint/2010/main" val="320385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19E513-59BA-42A1-9394-A78C307AD2A0}"/>
              </a:ext>
            </a:extLst>
          </p:cNvPr>
          <p:cNvSpPr>
            <a:spLocks noGrp="1"/>
          </p:cNvSpPr>
          <p:nvPr>
            <p:ph type="title"/>
          </p:nvPr>
        </p:nvSpPr>
        <p:spPr/>
        <p:txBody>
          <a:bodyPr>
            <a:noAutofit/>
          </a:bodyPr>
          <a:lstStyle/>
          <a:p>
            <a:r>
              <a:rPr lang="ru-RU" sz="1600" b="1" i="0" cap="all" dirty="0">
                <a:solidFill>
                  <a:srgbClr val="FF0000"/>
                </a:solidFill>
                <a:effectLst/>
                <a:latin typeface="Times New Roman" panose="02020603050405020304" pitchFamily="18" charset="0"/>
                <a:cs typeface="Times New Roman" panose="02020603050405020304" pitchFamily="18" charset="0"/>
              </a:rPr>
              <a:t>АБЬЮЗЕРУ 14 ЛЕТ?</a:t>
            </a:r>
            <a:r>
              <a:rPr lang="ru-RU" sz="1600" b="0" i="0" cap="all" dirty="0">
                <a:effectLst/>
                <a:latin typeface="Times New Roman" panose="02020603050405020304" pitchFamily="18" charset="0"/>
                <a:cs typeface="Times New Roman" panose="02020603050405020304" pitchFamily="18" charset="0"/>
              </a:rPr>
              <a:t/>
            </a:r>
            <a:br>
              <a:rPr lang="ru-RU" sz="1600" b="0" i="0" cap="all" dirty="0">
                <a:effectLst/>
                <a:latin typeface="Times New Roman" panose="02020603050405020304" pitchFamily="18" charset="0"/>
                <a:cs typeface="Times New Roman" panose="02020603050405020304" pitchFamily="18" charset="0"/>
              </a:rPr>
            </a:br>
            <a:r>
              <a:rPr lang="ru-RU" sz="1600" b="1" i="0" cap="all" dirty="0">
                <a:solidFill>
                  <a:srgbClr val="212529"/>
                </a:solidFill>
                <a:effectLst/>
                <a:latin typeface="Times New Roman" panose="02020603050405020304" pitchFamily="18" charset="0"/>
                <a:cs typeface="Times New Roman" panose="02020603050405020304" pitchFamily="18" charset="0"/>
              </a:rPr>
              <a:t>НАСТУПАЕТ ЕГО ЛИЧНАЯ ОТВЕТСТВЕННОСТЬ ПО НЕКОТОРЫМ ПУНКТАМ УГОЛОВНОГО КОДЕКСА.</a:t>
            </a:r>
            <a:br>
              <a:rPr lang="ru-RU" sz="1600" b="1" i="0" cap="all"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111.</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Умышленное причинение тяжкого вреда здоровью (психическое расстройство сюда также относится!)</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112.</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Умышленное причинение вреда здоровью средней тяжести</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158.</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Кража</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161.</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Грабеж</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162.</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Разбой</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163.</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Вымогательство</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167 часть 2.</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Умышленное уничтожение или повреждение имущества при отягчающих обстоятельствах</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213 часть 2.</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Хулиганство при отягчающих обстоятельствах</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1" i="0" dirty="0">
                <a:solidFill>
                  <a:srgbClr val="212529"/>
                </a:solidFill>
                <a:effectLst/>
                <a:latin typeface="Times New Roman" panose="02020603050405020304" pitchFamily="18" charset="0"/>
                <a:cs typeface="Times New Roman" panose="02020603050405020304" pitchFamily="18" charset="0"/>
              </a:rPr>
              <a:t>УК РФ Статья 214.</a:t>
            </a:r>
            <a:r>
              <a:rPr lang="ru-RU" sz="1600" b="0" i="0" dirty="0">
                <a:solidFill>
                  <a:srgbClr val="212529"/>
                </a:solidFill>
                <a:effectLst/>
                <a:latin typeface="Times New Roman" panose="02020603050405020304" pitchFamily="18" charset="0"/>
                <a:cs typeface="Times New Roman" panose="02020603050405020304" pitchFamily="18" charset="0"/>
              </a:rPr>
              <a:t/>
            </a:r>
            <a:br>
              <a:rPr lang="ru-RU" sz="1600" b="0" i="0" dirty="0">
                <a:solidFill>
                  <a:srgbClr val="212529"/>
                </a:solidFill>
                <a:effectLst/>
                <a:latin typeface="Times New Roman" panose="02020603050405020304" pitchFamily="18" charset="0"/>
                <a:cs typeface="Times New Roman" panose="02020603050405020304" pitchFamily="18" charset="0"/>
              </a:rPr>
            </a:br>
            <a:r>
              <a:rPr lang="ru-RU" sz="1600" b="0" i="0" dirty="0">
                <a:solidFill>
                  <a:srgbClr val="212529"/>
                </a:solidFill>
                <a:effectLst/>
                <a:latin typeface="Times New Roman" panose="02020603050405020304" pitchFamily="18" charset="0"/>
                <a:cs typeface="Times New Roman" panose="02020603050405020304" pitchFamily="18" charset="0"/>
              </a:rPr>
              <a:t>Вандализм</a:t>
            </a:r>
            <a:br>
              <a:rPr lang="ru-RU" sz="1600" b="0" i="0" dirty="0">
                <a:solidFill>
                  <a:srgbClr val="212529"/>
                </a:solidFill>
                <a:effectLst/>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0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AD7E80-6A05-49D3-B8CB-311144418D83}"/>
              </a:ext>
            </a:extLst>
          </p:cNvPr>
          <p:cNvSpPr>
            <a:spLocks noGrp="1"/>
          </p:cNvSpPr>
          <p:nvPr>
            <p:ph type="title"/>
          </p:nvPr>
        </p:nvSpPr>
        <p:spPr>
          <a:xfrm>
            <a:off x="596652" y="215153"/>
            <a:ext cx="9309348" cy="1778000"/>
          </a:xfrm>
        </p:spPr>
        <p:txBody>
          <a:bodyPr>
            <a:noAutofit/>
          </a:bodyPr>
          <a:lstStyle/>
          <a:p>
            <a:pPr algn="l"/>
            <a:r>
              <a:rPr lang="ru-RU" sz="2000" b="1" i="0" cap="all" dirty="0">
                <a:solidFill>
                  <a:srgbClr val="FF0000"/>
                </a:solidFill>
                <a:effectLst/>
                <a:latin typeface="Times New Roman" panose="02020603050405020304" pitchFamily="18" charset="0"/>
                <a:cs typeface="Times New Roman" panose="02020603050405020304" pitchFamily="18" charset="0"/>
              </a:rPr>
              <a:t>С 16 ЛЕТ ОТВЕТСТВЕННОСТЬ НАСТУПАЕТ В ПОЛНОЙ МЕРЕ.</a:t>
            </a:r>
            <a:r>
              <a:rPr lang="ru-RU" sz="2000" b="0" i="0" cap="all" dirty="0">
                <a:effectLst/>
                <a:latin typeface="Times New Roman" panose="02020603050405020304" pitchFamily="18" charset="0"/>
                <a:cs typeface="Times New Roman" panose="02020603050405020304" pitchFamily="18" charset="0"/>
              </a:rPr>
              <a:t/>
            </a:r>
            <a:br>
              <a:rPr lang="ru-RU" sz="2000" b="0" i="0" cap="all" dirty="0">
                <a:effectLst/>
                <a:latin typeface="Times New Roman" panose="02020603050405020304" pitchFamily="18" charset="0"/>
                <a:cs typeface="Times New Roman" panose="02020603050405020304" pitchFamily="18" charset="0"/>
              </a:rPr>
            </a:br>
            <a:r>
              <a:rPr lang="ru-RU" sz="2000" b="1" i="0" cap="all" dirty="0">
                <a:solidFill>
                  <a:srgbClr val="212529"/>
                </a:solidFill>
                <a:effectLst/>
                <a:latin typeface="Times New Roman" panose="02020603050405020304" pitchFamily="18" charset="0"/>
                <a:cs typeface="Times New Roman" panose="02020603050405020304" pitchFamily="18" charset="0"/>
              </a:rPr>
              <a:t>К СТАТЬЯМ ИЗ ПРЕДЫДУЩЕГО ПУНКТА ДОБАВЛЯЮТСЯ:</a:t>
            </a:r>
            <a:br>
              <a:rPr lang="ru-RU" sz="2000" b="1" i="0" cap="all"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УК РФ Статья 110.</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Доведение до самоубийства. Доведение лица до самоубийства или до покушения на самоубийство путем угроз, жестокого обращения или систематического унижения человеческого достоинства потерпевшего.</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УК РФ Статья 282.</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Возбуждение ненависти либо вражды, а равно унижение человеческого достоинства. Действия, направленные на возбуждение ненависти либо вражды, а также на унижение достоинства человека либо группы лиц по признакам пола, расы, национальности, языка, происхождения, отношения к религии, а равно принадлежности к какой-либо социальной группе, совершенные публично или с использованием средств массовой информации либо информационно-телекоммуникационных сетей, в том числе сети «Интернет».</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УК РФ Статья 116.</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Побои. Побои или иные насильственные действия, причинившие физическую боль, но не повлекшие последствий, указанных в статье 115 настоящего Кодекса, совершенные из хулиганских побуждений,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a:t>
            </a:r>
            <a:br>
              <a:rPr lang="ru-RU" sz="2000" b="0" i="0" dirty="0">
                <a:solidFill>
                  <a:srgbClr val="212529"/>
                </a:solidFill>
                <a:effectLst/>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58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AD7E80-6A05-49D3-B8CB-311144418D83}"/>
              </a:ext>
            </a:extLst>
          </p:cNvPr>
          <p:cNvSpPr>
            <a:spLocks noGrp="1"/>
          </p:cNvSpPr>
          <p:nvPr>
            <p:ph type="title"/>
          </p:nvPr>
        </p:nvSpPr>
        <p:spPr>
          <a:xfrm>
            <a:off x="758016" y="439271"/>
            <a:ext cx="9309348" cy="1778000"/>
          </a:xfrm>
        </p:spPr>
        <p:txBody>
          <a:bodyPr>
            <a:noAutofit/>
          </a:bodyPr>
          <a:lstStyle/>
          <a:p>
            <a:r>
              <a:rPr lang="ru-RU" sz="2000" b="1" i="0" dirty="0">
                <a:solidFill>
                  <a:srgbClr val="212529"/>
                </a:solidFill>
                <a:effectLst/>
                <a:latin typeface="Times New Roman" panose="02020603050405020304" pitchFamily="18" charset="0"/>
                <a:cs typeface="Times New Roman" panose="02020603050405020304" pitchFamily="18" charset="0"/>
              </a:rPr>
              <a:t>УК РФ Статья 110.1.</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Склонение к совершению самоубийства или содействие совершению самоубийства. Склонение к совершению самоубийства путем уговоров, предложений, подкупа, обмана или иным способом при отсутствии признаков доведения до самоубийства.</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УК РФ Статья 128.1.</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Клевета. Клевета, то есть распространение заведомо ложных сведений, порочащих честь и достоинство другого лица или подрывающих его репутацию.</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КоАП РФ Статья 20.1.</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Мелкое хулиганство. Мелкое хулиганство, то есть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 а равно уничтожением или повреждением чужого имущества.</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1" i="0" dirty="0">
                <a:solidFill>
                  <a:srgbClr val="212529"/>
                </a:solidFill>
                <a:effectLst/>
                <a:latin typeface="Times New Roman" panose="02020603050405020304" pitchFamily="18" charset="0"/>
                <a:cs typeface="Times New Roman" panose="02020603050405020304" pitchFamily="18" charset="0"/>
              </a:rPr>
              <a:t>УК РФ Статья 117.</a:t>
            </a:r>
            <a:r>
              <a:rPr lang="ru-RU" sz="2000" b="0" i="0" dirty="0">
                <a:solidFill>
                  <a:srgbClr val="212529"/>
                </a:solidFill>
                <a:effectLst/>
                <a:latin typeface="Times New Roman" panose="02020603050405020304" pitchFamily="18" charset="0"/>
                <a:cs typeface="Times New Roman" panose="02020603050405020304" pitchFamily="18" charset="0"/>
              </a:rPr>
              <a:t/>
            </a:r>
            <a:br>
              <a:rPr lang="ru-RU" sz="2000" b="0" i="0" dirty="0">
                <a:solidFill>
                  <a:srgbClr val="212529"/>
                </a:solidFill>
                <a:effectLst/>
                <a:latin typeface="Times New Roman" panose="02020603050405020304" pitchFamily="18" charset="0"/>
                <a:cs typeface="Times New Roman" panose="02020603050405020304" pitchFamily="18" charset="0"/>
              </a:rPr>
            </a:br>
            <a:r>
              <a:rPr lang="ru-RU" sz="2000" b="0" i="0" dirty="0">
                <a:solidFill>
                  <a:srgbClr val="212529"/>
                </a:solidFill>
                <a:effectLst/>
                <a:latin typeface="Times New Roman" panose="02020603050405020304" pitchFamily="18" charset="0"/>
                <a:cs typeface="Times New Roman" panose="02020603050405020304" pitchFamily="18" charset="0"/>
              </a:rPr>
              <a:t>Истязание. Причинение физических или психических страданий.</a:t>
            </a:r>
            <a:br>
              <a:rPr lang="ru-RU" sz="2000" b="0" i="0" dirty="0">
                <a:solidFill>
                  <a:srgbClr val="212529"/>
                </a:solidFill>
                <a:effectLst/>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98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3C3CC1-D25D-43F6-A0BD-ABBC20E8C831}"/>
              </a:ext>
            </a:extLst>
          </p:cNvPr>
          <p:cNvSpPr>
            <a:spLocks noGrp="1"/>
          </p:cNvSpPr>
          <p:nvPr>
            <p:ph type="title"/>
          </p:nvPr>
        </p:nvSpPr>
        <p:spPr/>
        <p:txBody>
          <a:bodyPr>
            <a:noAutofit/>
          </a:bodyPr>
          <a:lstStyle/>
          <a:p>
            <a:r>
              <a:rPr lang="ru-RU" sz="2800" b="1" dirty="0">
                <a:solidFill>
                  <a:srgbClr val="FF0000"/>
                </a:solidFill>
                <a:latin typeface="Times New Roman" panose="02020603050405020304" pitchFamily="18" charset="0"/>
                <a:cs typeface="Times New Roman" panose="02020603050405020304" pitchFamily="18" charset="0"/>
              </a:rPr>
              <a:t>Ответственность за детей несут родители. Мы учим своих детей. «Что такое хорошо, а что такое плохо» крошка-сын пришел узнавать к отцу, а не к педагогу или директору школы. Родителям пора осознать всю степень ответственности, что кроется в «шутках и шалостях» их детей.</a:t>
            </a:r>
          </a:p>
        </p:txBody>
      </p:sp>
      <p:pic>
        <p:nvPicPr>
          <p:cNvPr id="4" name="Рисунок 3">
            <a:extLst>
              <a:ext uri="{FF2B5EF4-FFF2-40B4-BE49-F238E27FC236}">
                <a16:creationId xmlns:a16="http://schemas.microsoft.com/office/drawing/2014/main" xmlns="" id="{E7AB03E9-00F0-4CA9-89D2-61482D108BB6}"/>
              </a:ext>
            </a:extLst>
          </p:cNvPr>
          <p:cNvPicPr>
            <a:picLocks noChangeAspect="1"/>
          </p:cNvPicPr>
          <p:nvPr/>
        </p:nvPicPr>
        <p:blipFill>
          <a:blip r:embed="rId2"/>
          <a:stretch>
            <a:fillRect/>
          </a:stretch>
        </p:blipFill>
        <p:spPr>
          <a:xfrm>
            <a:off x="6613431" y="3097306"/>
            <a:ext cx="2981325" cy="3048000"/>
          </a:xfrm>
          <a:prstGeom prst="rect">
            <a:avLst/>
          </a:prstGeom>
        </p:spPr>
      </p:pic>
    </p:spTree>
    <p:extLst>
      <p:ext uri="{BB962C8B-B14F-4D97-AF65-F5344CB8AC3E}">
        <p14:creationId xmlns:p14="http://schemas.microsoft.com/office/powerpoint/2010/main" val="202476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638818E-03FB-4E18-BE49-56A1A87088FB}"/>
              </a:ext>
            </a:extLst>
          </p:cNvPr>
          <p:cNvPicPr>
            <a:picLocks noChangeAspect="1"/>
          </p:cNvPicPr>
          <p:nvPr/>
        </p:nvPicPr>
        <p:blipFill>
          <a:blip r:embed="rId2"/>
          <a:stretch>
            <a:fillRect/>
          </a:stretch>
        </p:blipFill>
        <p:spPr>
          <a:xfrm>
            <a:off x="677333" y="188259"/>
            <a:ext cx="9067301" cy="6436659"/>
          </a:xfrm>
          <a:prstGeom prst="rect">
            <a:avLst/>
          </a:prstGeom>
        </p:spPr>
      </p:pic>
      <p:sp>
        <p:nvSpPr>
          <p:cNvPr id="2" name="Заголовок 1">
            <a:extLst>
              <a:ext uri="{FF2B5EF4-FFF2-40B4-BE49-F238E27FC236}">
                <a16:creationId xmlns:a16="http://schemas.microsoft.com/office/drawing/2014/main" xmlns="" id="{AB69BDB0-0869-4244-BA57-D2D6E6869CEA}"/>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295983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ED35A23-7EB8-4D6E-BC56-6E8B51E1695B}"/>
              </a:ext>
            </a:extLst>
          </p:cNvPr>
          <p:cNvPicPr>
            <a:picLocks noChangeAspect="1"/>
          </p:cNvPicPr>
          <p:nvPr/>
        </p:nvPicPr>
        <p:blipFill>
          <a:blip r:embed="rId2"/>
          <a:stretch>
            <a:fillRect/>
          </a:stretch>
        </p:blipFill>
        <p:spPr>
          <a:xfrm>
            <a:off x="677334" y="179294"/>
            <a:ext cx="8331200" cy="6248400"/>
          </a:xfrm>
          <a:prstGeom prst="rect">
            <a:avLst/>
          </a:prstGeom>
        </p:spPr>
      </p:pic>
      <p:sp>
        <p:nvSpPr>
          <p:cNvPr id="2" name="Заголовок 1">
            <a:extLst>
              <a:ext uri="{FF2B5EF4-FFF2-40B4-BE49-F238E27FC236}">
                <a16:creationId xmlns:a16="http://schemas.microsoft.com/office/drawing/2014/main" xmlns="" id="{6BFAD60A-8C8B-436C-88CF-D93A76E9DF7D}"/>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315153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6B99825-AB4D-41BA-BEFE-7B59F9BF387C}"/>
              </a:ext>
            </a:extLst>
          </p:cNvPr>
          <p:cNvPicPr>
            <a:picLocks noChangeAspect="1"/>
          </p:cNvPicPr>
          <p:nvPr/>
        </p:nvPicPr>
        <p:blipFill>
          <a:blip r:embed="rId2"/>
          <a:stretch>
            <a:fillRect/>
          </a:stretch>
        </p:blipFill>
        <p:spPr>
          <a:xfrm>
            <a:off x="833974" y="1"/>
            <a:ext cx="8740332" cy="6759388"/>
          </a:xfrm>
          <a:prstGeom prst="rect">
            <a:avLst/>
          </a:prstGeom>
        </p:spPr>
      </p:pic>
      <p:sp>
        <p:nvSpPr>
          <p:cNvPr id="2" name="Заголовок 1">
            <a:extLst>
              <a:ext uri="{FF2B5EF4-FFF2-40B4-BE49-F238E27FC236}">
                <a16:creationId xmlns:a16="http://schemas.microsoft.com/office/drawing/2014/main" xmlns="" id="{923F34DB-BAF6-479C-ADED-D93811118CC0}"/>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111331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505AB384-DDD3-43AC-8C6D-BAB98127196A}"/>
              </a:ext>
            </a:extLst>
          </p:cNvPr>
          <p:cNvSpPr>
            <a:spLocks noGrp="1"/>
          </p:cNvSpPr>
          <p:nvPr>
            <p:ph type="title"/>
          </p:nvPr>
        </p:nvSpPr>
        <p:spPr/>
        <p:txBody>
          <a:bodyPr/>
          <a:lstStyle/>
          <a:p>
            <a:endParaRPr lang="ru-RU" dirty="0"/>
          </a:p>
        </p:txBody>
      </p:sp>
      <p:pic>
        <p:nvPicPr>
          <p:cNvPr id="8" name="Объект 7">
            <a:extLst>
              <a:ext uri="{FF2B5EF4-FFF2-40B4-BE49-F238E27FC236}">
                <a16:creationId xmlns:a16="http://schemas.microsoft.com/office/drawing/2014/main" xmlns="" id="{EE2DB5C4-04BA-4B19-AAC3-82273C8480AD}"/>
              </a:ext>
            </a:extLst>
          </p:cNvPr>
          <p:cNvPicPr>
            <a:picLocks noGrp="1" noChangeAspect="1"/>
          </p:cNvPicPr>
          <p:nvPr>
            <p:ph idx="1"/>
          </p:nvPr>
        </p:nvPicPr>
        <p:blipFill>
          <a:blip r:embed="rId2"/>
          <a:stretch>
            <a:fillRect/>
          </a:stretch>
        </p:blipFill>
        <p:spPr>
          <a:xfrm>
            <a:off x="677334" y="609600"/>
            <a:ext cx="8726642" cy="5638800"/>
          </a:xfrm>
          <a:prstGeom prst="rect">
            <a:avLst/>
          </a:prstGeom>
        </p:spPr>
      </p:pic>
    </p:spTree>
    <p:extLst>
      <p:ext uri="{BB962C8B-B14F-4D97-AF65-F5344CB8AC3E}">
        <p14:creationId xmlns:p14="http://schemas.microsoft.com/office/powerpoint/2010/main" val="396222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4251E95A-743E-4C29-B546-9875C4961E49}"/>
              </a:ext>
            </a:extLst>
          </p:cNvPr>
          <p:cNvSpPr>
            <a:spLocks noGrp="1"/>
          </p:cNvSpPr>
          <p:nvPr>
            <p:ph type="title"/>
          </p:nvPr>
        </p:nvSpPr>
        <p:spPr>
          <a:xfrm>
            <a:off x="677334" y="233083"/>
            <a:ext cx="8596668" cy="6355976"/>
          </a:xfrm>
        </p:spPr>
        <p:txBody>
          <a:bodyPr>
            <a:noAutofit/>
          </a:bodyPr>
          <a:lstStyle/>
          <a:p>
            <a:r>
              <a:rPr lang="ru-RU" sz="1200" b="1" i="0" dirty="0">
                <a:solidFill>
                  <a:srgbClr val="212529"/>
                </a:solidFill>
                <a:effectLst/>
                <a:latin typeface="Roboto" panose="02000000000000000000" pitchFamily="2" charset="0"/>
              </a:rPr>
              <a:t>Родителям важно знать, что может сигнализировать о том, что ребенок стал жертвой </a:t>
            </a:r>
            <a:r>
              <a:rPr lang="ru-RU" sz="1200" b="1" i="0" dirty="0" err="1">
                <a:solidFill>
                  <a:srgbClr val="212529"/>
                </a:solidFill>
                <a:effectLst/>
                <a:latin typeface="Roboto" panose="02000000000000000000" pitchFamily="2" charset="0"/>
              </a:rPr>
              <a:t>буллинга</a:t>
            </a:r>
            <a:r>
              <a:rPr lang="ru-RU" sz="1200" b="1" i="0" dirty="0">
                <a:solidFill>
                  <a:srgbClr val="212529"/>
                </a:solidFill>
                <a:effectLst/>
                <a:latin typeface="Roboto" panose="02000000000000000000" pitchFamily="2" charset="0"/>
              </a:rPr>
              <a:t>. Психологи Городского психолого-педагогического центра подготовили список «маркеров».</a:t>
            </a:r>
            <a:r>
              <a:rPr lang="ru-RU" sz="1200" b="0" i="0" dirty="0">
                <a:solidFill>
                  <a:srgbClr val="212529"/>
                </a:solidFill>
                <a:effectLst/>
                <a:latin typeface="Roboto" panose="02000000000000000000" pitchFamily="2" charset="0"/>
              </a:rPr>
              <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1. Ваш ребенок без видимых причин в последнее время постоянно грустит и чем-то расстроен. Любые попытки выяснить, что произошло, наталкиваются на молчание, «отгораживание» и даже слезы.</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2. Ваш ребенок не хочет идти в школу. Дети порой капризничают, высказывая свое нежелание учиться. Главное, отличить обычный каприз от реальной проблемы. Если у ребенка постоянно портится настроение перед началом учебного дня или он регулярно симулирует болезни, есть повод задуматься. А бывает, что у ребенка резко снизилась учебная мотивация и успеваемость, а он как будто озабочен чем-то другим. Это тоже тревожный симптом.</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3. Ваш ребенок стал более замкнутым, он перестал общаться с прежними друзьями или ходить куда-то в привычные для него места (на любимую спортивную площадку, в кружок или секцию, в школу).</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4. Вы стали регулярно замечать повреждения «странного» происхождения (ссадины, синяки, следы укусов) на теле своего ребенка, при этом на ваш вопрос «Что случилось?» сын или дочь не только не может дать внятного ответа, а, напротив, избегает разговора на эту тему. Если это единичный случай, возможно, имел место конфликт с дракой, но если такое происходит постоянно, пора бить тревогу.</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5. У ребенка резко меняется поведение, снижается его общая активность, он начинает чего-то бояться, демонстрирует неуверенное и даже нервозное поведение, вплоть до появления навязчивых (постоянно повторяющихся) движений и тиков. Когда ребенок становится жертвой </a:t>
            </a:r>
            <a:r>
              <a:rPr lang="ru-RU" sz="1200" b="0" i="0" dirty="0" err="1">
                <a:solidFill>
                  <a:srgbClr val="212529"/>
                </a:solidFill>
                <a:effectLst/>
                <a:latin typeface="Roboto" panose="02000000000000000000" pitchFamily="2" charset="0"/>
              </a:rPr>
              <a:t>буллинга</a:t>
            </a:r>
            <a:r>
              <a:rPr lang="ru-RU" sz="1200" b="0" i="0" dirty="0">
                <a:solidFill>
                  <a:srgbClr val="212529"/>
                </a:solidFill>
                <a:effectLst/>
                <a:latin typeface="Roboto" panose="02000000000000000000" pitchFamily="2" charset="0"/>
              </a:rPr>
              <a:t>, он страдает от невротических проявлений. Из-за этого может быть потеря аппетита и плохой сон. Также характерна резкая перемена настроения: от истерики до абсолютного спокойствия.</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6. Ваш ребенок стал регулярно просить у вас деньги на какие-то незначительные мелочи, а по его объяснениям вы понимаете, что он обманывает.</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7. У ребенка появились частые нетипичные для него жалобы на физическое состояние (головная боль, слабость, боль в животе), которые позволяют ему остаться дома.</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8. Когда вы хотите пойти в школу, в секцию или зайти на его страницу в Интернете, чтобы прояснить ситуацию изменений в поведении, то он начинает активно сопротивляться, просит вас этого не делать, аргументируя либо тем, что всё в порядке, либо высказывает опасения, что ваше вмешательство только ухудшит ситуацию.</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9. Если у ребенка резко упала успеваемость в школе, а причину он вам объяснить не может, вполне возможно, проблема во взаимоотношениях с одноклассниками. В таких ситуациях вся энергия тратится не на учебу, а на защиту от травли.</a:t>
            </a:r>
            <a:br>
              <a:rPr lang="ru-RU" sz="1200" b="0" i="0" dirty="0">
                <a:solidFill>
                  <a:srgbClr val="212529"/>
                </a:solidFill>
                <a:effectLst/>
                <a:latin typeface="Roboto" panose="02000000000000000000" pitchFamily="2" charset="0"/>
              </a:rPr>
            </a:br>
            <a:r>
              <a:rPr lang="ru-RU" sz="1200" b="0" i="0" dirty="0">
                <a:solidFill>
                  <a:srgbClr val="212529"/>
                </a:solidFill>
                <a:effectLst/>
                <a:latin typeface="Roboto" panose="02000000000000000000" pitchFamily="2" charset="0"/>
              </a:rPr>
              <a:t>10. У ребенка пропадают вещи и портится одежда, а почему так происходит, он объяснить не может. Часто дети боятся признаться, что их вещи отобрали или сломали агрессоры.</a:t>
            </a:r>
            <a:br>
              <a:rPr lang="ru-RU" sz="1200" b="0" i="0" dirty="0">
                <a:solidFill>
                  <a:srgbClr val="212529"/>
                </a:solidFill>
                <a:effectLst/>
                <a:latin typeface="Roboto" panose="02000000000000000000" pitchFamily="2" charset="0"/>
              </a:rPr>
            </a:br>
            <a:endParaRPr lang="ru-RU" sz="1200" dirty="0"/>
          </a:p>
        </p:txBody>
      </p:sp>
    </p:spTree>
    <p:extLst>
      <p:ext uri="{BB962C8B-B14F-4D97-AF65-F5344CB8AC3E}">
        <p14:creationId xmlns:p14="http://schemas.microsoft.com/office/powerpoint/2010/main" val="37432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520992-DB05-4E0F-A8ED-9D3390EA03E7}"/>
              </a:ext>
            </a:extLst>
          </p:cNvPr>
          <p:cNvSpPr>
            <a:spLocks noGrp="1"/>
          </p:cNvSpPr>
          <p:nvPr>
            <p:ph type="title"/>
          </p:nvPr>
        </p:nvSpPr>
        <p:spPr>
          <a:xfrm>
            <a:off x="677334" y="609600"/>
            <a:ext cx="10367184" cy="5943600"/>
          </a:xfrm>
        </p:spPr>
        <p:txBody>
          <a:bodyPr>
            <a:normAutofit/>
          </a:bodyPr>
          <a:lstStyle/>
          <a:p>
            <a:r>
              <a:rPr lang="ru-RU" sz="2400" b="1" dirty="0">
                <a:solidFill>
                  <a:srgbClr val="FF0000"/>
                </a:solidFill>
                <a:latin typeface="Times New Roman" panose="02020603050405020304" pitchFamily="18" charset="0"/>
                <a:cs typeface="Times New Roman" panose="02020603050405020304" pitchFamily="18" charset="0"/>
              </a:rPr>
              <a:t>ВЗАИМОДЕЙСТВУЕМ СО ШКОЛОЙ</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(если ребенка обзывают, прячут вещи, бойкотируют, толкают и т.д.)</a:t>
            </a:r>
            <a:br>
              <a:rPr lang="ru-RU" sz="2400" dirty="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СОБИРАЕМ ФАКТЫ:</a:t>
            </a:r>
            <a:br>
              <a:rPr lang="ru-RU" sz="2400" b="1" dirty="0">
                <a:solidFill>
                  <a:srgbClr val="FF0000"/>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a:t>
            </a:r>
            <a:r>
              <a:rPr lang="ru-RU" sz="2400" b="1" dirty="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Скриншоты, оскорбления, ссылки, показания одноклассников и свидетелей, заключения о поломках вещей, справки о побоях, фото «плевков в портфель», кэш в </a:t>
            </a:r>
            <a:r>
              <a:rPr lang="ru-RU" sz="2400" dirty="0" err="1">
                <a:solidFill>
                  <a:schemeClr val="tx1"/>
                </a:solidFill>
                <a:latin typeface="Times New Roman" panose="02020603050405020304" pitchFamily="18" charset="0"/>
                <a:cs typeface="Times New Roman" panose="02020603050405020304" pitchFamily="18" charset="0"/>
              </a:rPr>
              <a:t>гугле</a:t>
            </a:r>
            <a:r>
              <a:rPr lang="ru-RU" sz="2400" dirty="0">
                <a:solidFill>
                  <a:schemeClr val="tx1"/>
                </a:solidFill>
                <a:latin typeface="Times New Roman" panose="02020603050405020304" pitchFamily="18" charset="0"/>
                <a:cs typeface="Times New Roman" panose="02020603050405020304" pitchFamily="18" charset="0"/>
              </a:rPr>
              <a:t> и т.д.</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2.Анализируем аккаунты зачинщиков травли в социальных сетях — в каких группах состоят, что постят, как разговаривают. Это поможет при составлении характеристики </a:t>
            </a:r>
            <a:r>
              <a:rPr lang="ru-RU" sz="2400" dirty="0" err="1">
                <a:solidFill>
                  <a:schemeClr val="tx1"/>
                </a:solidFill>
                <a:latin typeface="Times New Roman" panose="02020603050405020304" pitchFamily="18" charset="0"/>
                <a:cs typeface="Times New Roman" panose="02020603050405020304" pitchFamily="18" charset="0"/>
              </a:rPr>
              <a:t>абьюзеров</a:t>
            </a:r>
            <a:r>
              <a:rPr lang="ru-RU" sz="2400" dirty="0">
                <a:solidFill>
                  <a:schemeClr val="tx1"/>
                </a:solidFill>
                <a:latin typeface="Times New Roman" panose="02020603050405020304" pitchFamily="18" charset="0"/>
                <a:cs typeface="Times New Roman" panose="02020603050405020304" pitchFamily="18" charset="0"/>
              </a:rPr>
              <a:t>.</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3.Записываем аудио и видео (это не частные съемки — это не запрещено). Если просят прекратить, аргументируем, что собираем факты и пресекаем противоправные действия (по этой же схеме вас снимают на видео в магазинах</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32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51D360-142D-4F3B-BEBD-E3619567AF78}"/>
              </a:ext>
            </a:extLst>
          </p:cNvPr>
          <p:cNvSpPr>
            <a:spLocks noGrp="1"/>
          </p:cNvSpPr>
          <p:nvPr>
            <p:ph type="title"/>
          </p:nvPr>
        </p:nvSpPr>
        <p:spPr>
          <a:xfrm>
            <a:off x="874558" y="555811"/>
            <a:ext cx="8596668" cy="1320800"/>
          </a:xfrm>
        </p:spPr>
        <p:txBody>
          <a:bodyPr>
            <a:noAutofit/>
          </a:bodyPr>
          <a:lstStyle/>
          <a:p>
            <a:r>
              <a:rPr lang="ru-RU" sz="2400" b="1" dirty="0">
                <a:solidFill>
                  <a:srgbClr val="FF0000"/>
                </a:solidFill>
                <a:latin typeface="Times New Roman" panose="02020603050405020304" pitchFamily="18" charset="0"/>
                <a:cs typeface="Times New Roman" panose="02020603050405020304" pitchFamily="18" charset="0"/>
              </a:rPr>
              <a:t>ОБРАЩАЕМСЯ К КЛАССНОМУ РУКОВОДИТЕЛЮ,</a:t>
            </a:r>
            <a:br>
              <a:rPr lang="ru-RU" sz="2400" b="1" dirty="0">
                <a:solidFill>
                  <a:srgbClr val="FF0000"/>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родителям учеников, с которыми сложности у вашего ребенка, к школьному психологу, социальным педагогам.</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Проговорите ситуацию.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Определите план действий.</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ВАЖНО!!!</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Без вмешательства третьих сил сами дети не смогут разрешить ситуацию в классе.</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ОБРАЩАЕМСЯ К ПСИХОЛОГУ/ПСИХИАТРУ.</a:t>
            </a:r>
            <a:br>
              <a:rPr lang="ru-RU" sz="2400" b="1" dirty="0">
                <a:solidFill>
                  <a:srgbClr val="FF0000"/>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Именно они дают заключение о тяжелом психологическом состоянии и моральном вреде, нанесённом ребенку ситуацией. Выбирайте того, у кого есть лицензия.</a:t>
            </a:r>
          </a:p>
        </p:txBody>
      </p:sp>
    </p:spTree>
    <p:extLst>
      <p:ext uri="{BB962C8B-B14F-4D97-AF65-F5344CB8AC3E}">
        <p14:creationId xmlns:p14="http://schemas.microsoft.com/office/powerpoint/2010/main" val="40439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D1F5EB-3598-4B41-8138-41783FFFB066}"/>
              </a:ext>
            </a:extLst>
          </p:cNvPr>
          <p:cNvSpPr>
            <a:spLocks noGrp="1"/>
          </p:cNvSpPr>
          <p:nvPr>
            <p:ph type="title"/>
          </p:nvPr>
        </p:nvSpPr>
        <p:spPr>
          <a:xfrm>
            <a:off x="677334" y="609600"/>
            <a:ext cx="8596668" cy="5289176"/>
          </a:xfrm>
        </p:spPr>
        <p:txBody>
          <a:bodyPr>
            <a:normAutofit/>
          </a:bodyPr>
          <a:lstStyle/>
          <a:p>
            <a:r>
              <a:rPr lang="ru-RU" sz="2400" b="1" i="0" dirty="0">
                <a:solidFill>
                  <a:srgbClr val="FF0000"/>
                </a:solidFill>
                <a:effectLst/>
                <a:latin typeface="Times New Roman" panose="02020603050405020304" pitchFamily="18" charset="0"/>
                <a:cs typeface="Times New Roman" panose="02020603050405020304" pitchFamily="18" charset="0"/>
              </a:rPr>
              <a:t>ПИШЕМ ЗАЯВЛЕНИЕ</a:t>
            </a:r>
            <a:r>
              <a:rPr lang="ru-RU" sz="2400" b="1" i="0">
                <a:solidFill>
                  <a:srgbClr val="FF0000"/>
                </a:solidFill>
                <a:effectLst/>
                <a:latin typeface="Times New Roman" panose="02020603050405020304" pitchFamily="18" charset="0"/>
                <a:cs typeface="Times New Roman" panose="02020603050405020304" pitchFamily="18" charset="0"/>
              </a:rPr>
              <a:t>, ПРЕДСТАВЛЕНИЕ:</a:t>
            </a:r>
            <a:r>
              <a:rPr lang="ru-RU" sz="2400" b="0" i="0" dirty="0">
                <a:solidFill>
                  <a:srgbClr val="212529"/>
                </a:solidFill>
                <a:effectLst/>
                <a:latin typeface="Times New Roman" panose="02020603050405020304" pitchFamily="18" charset="0"/>
                <a:cs typeface="Times New Roman" panose="02020603050405020304" pitchFamily="18" charset="0"/>
              </a:rPr>
              <a:t/>
            </a:r>
            <a:br>
              <a:rPr lang="ru-RU" sz="2400" b="0" i="0" dirty="0">
                <a:solidFill>
                  <a:srgbClr val="212529"/>
                </a:solidFill>
                <a:effectLst/>
                <a:latin typeface="Times New Roman" panose="02020603050405020304" pitchFamily="18" charset="0"/>
                <a:cs typeface="Times New Roman" panose="02020603050405020304" pitchFamily="18" charset="0"/>
              </a:rPr>
            </a:br>
            <a:r>
              <a:rPr lang="ru-RU" sz="2400" b="1" i="0" dirty="0">
                <a:solidFill>
                  <a:srgbClr val="212529"/>
                </a:solidFill>
                <a:effectLst/>
                <a:latin typeface="Times New Roman" panose="02020603050405020304" pitchFamily="18" charset="0"/>
                <a:cs typeface="Times New Roman" panose="02020603050405020304" pitchFamily="18" charset="0"/>
              </a:rPr>
              <a:t>• Директору школы.</a:t>
            </a:r>
            <a:br>
              <a:rPr lang="ru-RU" sz="2400" b="1" i="0" dirty="0">
                <a:solidFill>
                  <a:srgbClr val="212529"/>
                </a:solidFill>
                <a:effectLst/>
                <a:latin typeface="Times New Roman" panose="02020603050405020304" pitchFamily="18" charset="0"/>
                <a:cs typeface="Times New Roman" panose="02020603050405020304" pitchFamily="18" charset="0"/>
              </a:rPr>
            </a:br>
            <a:r>
              <a:rPr lang="ru-RU" sz="2400" b="0" i="0" dirty="0">
                <a:solidFill>
                  <a:srgbClr val="212529"/>
                </a:solidFill>
                <a:effectLst/>
                <a:latin typeface="Times New Roman" panose="02020603050405020304" pitchFamily="18" charset="0"/>
                <a:cs typeface="Times New Roman" panose="02020603050405020304" pitchFamily="18" charset="0"/>
              </a:rPr>
              <a:t>Если не помогло с помощью социальной службы школы:</a:t>
            </a:r>
            <a:br>
              <a:rPr lang="ru-RU" sz="2400" b="0" i="0" dirty="0">
                <a:solidFill>
                  <a:srgbClr val="212529"/>
                </a:solidFill>
                <a:effectLst/>
                <a:latin typeface="Times New Roman" panose="02020603050405020304" pitchFamily="18" charset="0"/>
                <a:cs typeface="Times New Roman" panose="02020603050405020304" pitchFamily="18" charset="0"/>
              </a:rPr>
            </a:br>
            <a:r>
              <a:rPr lang="ru-RU" sz="2400" b="1" dirty="0">
                <a:solidFill>
                  <a:srgbClr val="212529"/>
                </a:solidFill>
                <a:latin typeface="Times New Roman" panose="02020603050405020304" pitchFamily="18" charset="0"/>
                <a:cs typeface="Times New Roman" panose="02020603050405020304" pitchFamily="18" charset="0"/>
              </a:rPr>
              <a:t>• инспектору по делам несовершеннолетних;</a:t>
            </a:r>
            <a:br>
              <a:rPr lang="ru-RU" sz="2400" b="1" dirty="0">
                <a:solidFill>
                  <a:srgbClr val="212529"/>
                </a:solidFill>
                <a:latin typeface="Times New Roman" panose="02020603050405020304" pitchFamily="18" charset="0"/>
                <a:cs typeface="Times New Roman" panose="02020603050405020304" pitchFamily="18" charset="0"/>
              </a:rPr>
            </a:br>
            <a:r>
              <a:rPr lang="ru-RU" sz="2400" b="1" dirty="0">
                <a:solidFill>
                  <a:srgbClr val="212529"/>
                </a:solidFill>
                <a:latin typeface="Times New Roman" panose="02020603050405020304" pitchFamily="18" charset="0"/>
                <a:cs typeface="Times New Roman" panose="02020603050405020304" pitchFamily="18" charset="0"/>
              </a:rPr>
              <a:t>• в </a:t>
            </a:r>
            <a:r>
              <a:rPr lang="ru-RU" sz="2400" b="1" i="0" dirty="0">
                <a:solidFill>
                  <a:srgbClr val="212529"/>
                </a:solidFill>
                <a:effectLst/>
                <a:latin typeface="Times New Roman" panose="02020603050405020304" pitchFamily="18" charset="0"/>
                <a:cs typeface="Times New Roman" panose="02020603050405020304" pitchFamily="18" charset="0"/>
              </a:rPr>
              <a:t>комиссию по делам несовершеннолетних управы/администрации района;</a:t>
            </a:r>
            <a:r>
              <a:rPr lang="ru-RU" sz="2400" b="1" dirty="0">
                <a:solidFill>
                  <a:srgbClr val="212529"/>
                </a:solidFill>
                <a:latin typeface="Times New Roman" panose="02020603050405020304" pitchFamily="18" charset="0"/>
                <a:cs typeface="Times New Roman" panose="02020603050405020304" pitchFamily="18" charset="0"/>
              </a:rPr>
              <a:t/>
            </a:r>
            <a:br>
              <a:rPr lang="ru-RU" sz="2400" b="1" dirty="0">
                <a:solidFill>
                  <a:srgbClr val="212529"/>
                </a:solidFill>
                <a:latin typeface="Times New Roman" panose="02020603050405020304" pitchFamily="18" charset="0"/>
                <a:cs typeface="Times New Roman" panose="02020603050405020304" pitchFamily="18" charset="0"/>
              </a:rPr>
            </a:br>
            <a:r>
              <a:rPr lang="ru-RU" sz="2400" b="1" i="0" dirty="0">
                <a:solidFill>
                  <a:srgbClr val="212529"/>
                </a:solidFill>
                <a:effectLst/>
                <a:latin typeface="Times New Roman" panose="02020603050405020304" pitchFamily="18" charset="0"/>
                <a:cs typeface="Times New Roman" panose="02020603050405020304" pitchFamily="18" charset="0"/>
              </a:rPr>
              <a:t/>
            </a:r>
            <a:br>
              <a:rPr lang="ru-RU" sz="2400" b="1" i="0" dirty="0">
                <a:solidFill>
                  <a:srgbClr val="212529"/>
                </a:solidFill>
                <a:effectLst/>
                <a:latin typeface="Times New Roman" panose="02020603050405020304" pitchFamily="18" charset="0"/>
                <a:cs typeface="Times New Roman" panose="02020603050405020304" pitchFamily="18" charset="0"/>
              </a:rPr>
            </a:br>
            <a:r>
              <a:rPr lang="ru-RU" sz="2400" b="1" i="0" dirty="0">
                <a:solidFill>
                  <a:srgbClr val="212529"/>
                </a:solidFill>
                <a:effectLst/>
                <a:latin typeface="Times New Roman" panose="02020603050405020304" pitchFamily="18" charset="0"/>
                <a:cs typeface="Times New Roman" panose="02020603050405020304" pitchFamily="18" charset="0"/>
              </a:rPr>
              <a:t/>
            </a:r>
            <a:br>
              <a:rPr lang="ru-RU" sz="2400" b="1" i="0" dirty="0">
                <a:solidFill>
                  <a:srgbClr val="212529"/>
                </a:solidFill>
                <a:effectLst/>
                <a:latin typeface="Times New Roman" panose="02020603050405020304" pitchFamily="18" charset="0"/>
                <a:cs typeface="Times New Roman" panose="02020603050405020304" pitchFamily="18" charset="0"/>
              </a:rPr>
            </a:br>
            <a:r>
              <a:rPr lang="ru-RU" sz="1200" b="1" i="0" dirty="0">
                <a:solidFill>
                  <a:srgbClr val="212529"/>
                </a:solidFill>
                <a:effectLst/>
                <a:latin typeface="Roboto" panose="02000000000000000000" pitchFamily="2" charset="0"/>
              </a:rPr>
              <a:t/>
            </a:r>
            <a:br>
              <a:rPr lang="ru-RU" sz="1200" b="1" i="0" dirty="0">
                <a:solidFill>
                  <a:srgbClr val="212529"/>
                </a:solidFill>
                <a:effectLst/>
                <a:latin typeface="Roboto" panose="02000000000000000000" pitchFamily="2" charset="0"/>
              </a:rPr>
            </a:br>
            <a:endParaRPr lang="ru-RU" sz="2400" dirty="0"/>
          </a:p>
        </p:txBody>
      </p:sp>
      <p:pic>
        <p:nvPicPr>
          <p:cNvPr id="3" name="Рисунок 2">
            <a:extLst>
              <a:ext uri="{FF2B5EF4-FFF2-40B4-BE49-F238E27FC236}">
                <a16:creationId xmlns:a16="http://schemas.microsoft.com/office/drawing/2014/main" xmlns="" id="{93A70D54-AE1D-4550-8858-D3AA210ED636}"/>
              </a:ext>
            </a:extLst>
          </p:cNvPr>
          <p:cNvPicPr>
            <a:picLocks noChangeAspect="1"/>
          </p:cNvPicPr>
          <p:nvPr/>
        </p:nvPicPr>
        <p:blipFill>
          <a:blip r:embed="rId2"/>
          <a:stretch>
            <a:fillRect/>
          </a:stretch>
        </p:blipFill>
        <p:spPr>
          <a:xfrm>
            <a:off x="5109881" y="2753723"/>
            <a:ext cx="4837093" cy="3225736"/>
          </a:xfrm>
          <a:prstGeom prst="rect">
            <a:avLst/>
          </a:prstGeom>
        </p:spPr>
      </p:pic>
    </p:spTree>
    <p:extLst>
      <p:ext uri="{BB962C8B-B14F-4D97-AF65-F5344CB8AC3E}">
        <p14:creationId xmlns:p14="http://schemas.microsoft.com/office/powerpoint/2010/main" val="121230963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98</TotalTime>
  <Words>150</Words>
  <Application>Microsoft Office PowerPoint</Application>
  <PresentationFormat>Широкоэкранный</PresentationFormat>
  <Paragraphs>18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Roboto</vt:lpstr>
      <vt:lpstr>Times New Roman</vt:lpstr>
      <vt:lpstr>Trebuchet MS</vt:lpstr>
      <vt:lpstr>Wingdings 3</vt:lpstr>
      <vt:lpstr>Аспект</vt:lpstr>
      <vt:lpstr>«Травля или конфликт…..?»</vt:lpstr>
      <vt:lpstr>Презентация PowerPoint</vt:lpstr>
      <vt:lpstr>Презентация PowerPoint</vt:lpstr>
      <vt:lpstr>Презентация PowerPoint</vt:lpstr>
      <vt:lpstr>Презентация PowerPoint</vt:lpstr>
      <vt:lpstr>Родителям важно знать, что может сигнализировать о том, что ребенок стал жертвой буллинга. Психологи Городского психолого-педагогического центра подготовили список «маркеров». 1. Ваш ребенок без видимых причин в последнее время постоянно грустит и чем-то расстроен. Любые попытки выяснить, что произошло, наталкиваются на молчание, «отгораживание» и даже слезы. 2. Ваш ребенок не хочет идти в школу. Дети порой капризничают, высказывая свое нежелание учиться. Главное, отличить обычный каприз от реальной проблемы. Если у ребенка постоянно портится настроение перед началом учебного дня или он регулярно симулирует болезни, есть повод задуматься. А бывает, что у ребенка резко снизилась учебная мотивация и успеваемость, а он как будто озабочен чем-то другим. Это тоже тревожный симптом. 3. Ваш ребенок стал более замкнутым, он перестал общаться с прежними друзьями или ходить куда-то в привычные для него места (на любимую спортивную площадку, в кружок или секцию, в школу). 4. Вы стали регулярно замечать повреждения «странного» происхождения (ссадины, синяки, следы укусов) на теле своего ребенка, при этом на ваш вопрос «Что случилось?» сын или дочь не только не может дать внятного ответа, а, напротив, избегает разговора на эту тему. Если это единичный случай, возможно, имел место конфликт с дракой, но если такое происходит постоянно, пора бить тревогу. 5. У ребенка резко меняется поведение, снижается его общая активность, он начинает чего-то бояться, демонстрирует неуверенное и даже нервозное поведение, вплоть до появления навязчивых (постоянно повторяющихся) движений и тиков. Когда ребенок становится жертвой буллинга, он страдает от невротических проявлений. Из-за этого может быть потеря аппетита и плохой сон. Также характерна резкая перемена настроения: от истерики до абсолютного спокойствия. 6. Ваш ребенок стал регулярно просить у вас деньги на какие-то незначительные мелочи, а по его объяснениям вы понимаете, что он обманывает. 7. У ребенка появились частые нетипичные для него жалобы на физическое состояние (головная боль, слабость, боль в животе), которые позволяют ему остаться дома. 8. Когда вы хотите пойти в школу, в секцию или зайти на его страницу в Интернете, чтобы прояснить ситуацию изменений в поведении, то он начинает активно сопротивляться, просит вас этого не делать, аргументируя либо тем, что всё в порядке, либо высказывает опасения, что ваше вмешательство только ухудшит ситуацию. 9. Если у ребенка резко упала успеваемость в школе, а причину он вам объяснить не может, вполне возможно, проблема во взаимоотношениях с одноклассниками. В таких ситуациях вся энергия тратится не на учебу, а на защиту от травли. 10. У ребенка пропадают вещи и портится одежда, а почему так происходит, он объяснить не может. Часто дети боятся признаться, что их вещи отобрали или сломали агрессоры. </vt:lpstr>
      <vt:lpstr>ВЗАИМОДЕЙСТВУЕМ СО ШКОЛОЙ (если ребенка обзывают, прячут вещи, бойкотируют, толкают и т.д.)  СОБИРАЕМ ФАКТЫ: 1.Скриншоты, оскорбления, ссылки, показания одноклассников и свидетелей, заключения о поломках вещей, справки о побоях, фото «плевков в портфель», кэш в гугле и т.д.  2.Анализируем аккаунты зачинщиков травли в социальных сетях — в каких группах состоят, что постят, как разговаривают. Это поможет при составлении характеристики абьюзеров.  3.Записываем аудио и видео (это не частные съемки — это не запрещено). Если просят прекратить, аргументируем, что собираем факты и пресекаем противоправные действия (по этой же схеме вас снимают на видео в магазинах).</vt:lpstr>
      <vt:lpstr>ОБРАЩАЕМСЯ К КЛАССНОМУ РУКОВОДИТЕЛЮ, родителям учеников, с которыми сложности у вашего ребенка, к школьному психологу, социальным педагогам.  Проговорите ситуацию.  Определите план действий.  ВАЖНО!!! Без вмешательства третьих сил сами дети не смогут разрешить ситуацию в классе.   ОБРАЩАЕМСЯ К ПСИХОЛОГУ/ПСИХИАТРУ. Именно они дают заключение о тяжелом психологическом состоянии и моральном вреде, нанесённом ребенку ситуацией. Выбирайте того, у кого есть лицензия.</vt:lpstr>
      <vt:lpstr>ПИШЕМ ЗАЯВЛЕНИЕ, ПРЕДСТАВЛЕНИЕ: • Директору школы. Если не помогло с помощью социальной службы школы: • инспектору по делам несовершеннолетних; • в комиссию по делам несовершеннолетних управы/администрации района;    </vt:lpstr>
      <vt:lpstr>ЮРИДИЧЕСКАЯ ОТВЕТСТВЕННОСТЬ ДЕТЕЙ ЗА ТРАВЛЮ</vt:lpstr>
      <vt:lpstr>АБЬЮЗЕРУ 14 ЛЕТ? НАСТУПАЕТ ЕГО ЛИЧНАЯ ОТВЕТСТВЕННОСТЬ ПО НЕКОТОРЫМ ПУНКТАМ УГОЛОВНОГО КОДЕКСА. УК РФ Статья 111. Умышленное причинение тяжкого вреда здоровью (психическое расстройство сюда также относится!) УК РФ Статья 112. Умышленное причинение вреда здоровью средней тяжести УК РФ Статья 158. Кража УК РФ Статья 161. Грабеж УК РФ Статья 162. Разбой УК РФ Статья 163. Вымогательство УК РФ Статья 167 часть 2. Умышленное уничтожение или повреждение имущества при отягчающих обстоятельствах УК РФ Статья 213 часть 2. Хулиганство при отягчающих обстоятельствах УК РФ Статья 214. Вандализм </vt:lpstr>
      <vt:lpstr>С 16 ЛЕТ ОТВЕТСТВЕННОСТЬ НАСТУПАЕТ В ПОЛНОЙ МЕРЕ. К СТАТЬЯМ ИЗ ПРЕДЫДУЩЕГО ПУНКТА ДОБАВЛЯЮТСЯ: УК РФ Статья 110. Доведение до самоубийства. Доведение лица до самоубийства или до покушения на самоубийство путем угроз, жестокого обращения или систематического унижения человеческого достоинства потерпевшего. УК РФ Статья 282. Возбуждение ненависти либо вражды, а равно унижение человеческого достоинства. Действия, направленные на возбуждение ненависти либо вражды, а также на унижение достоинства человека либо группы лиц по признакам пола, расы, национальности, языка, происхождения, отношения к религии, а равно принадлежности к какой-либо социальной группе, совершенные публично или с использованием средств массовой информации либо информационно-телекоммуникационных сетей, в том числе сети «Интернет». УК РФ Статья 116. Побои. Побои или иные насильственные действия, причинившие физическую боль, но не повлекшие последствий, указанных в статье 115 настоящего Кодекса, совершенные из хулиганских побуждений,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vt:lpstr>
      <vt:lpstr>УК РФ Статья 110.1. Склонение к совершению самоубийства или содействие совершению самоубийства. Склонение к совершению самоубийства путем уговоров, предложений, подкупа, обмана или иным способом при отсутствии признаков доведения до самоубийства. УК РФ Статья 128.1. Клевета. Клевета, то есть распространение заведомо ложных сведений, порочащих честь и достоинство другого лица или подрывающих его репутацию. КоАП РФ Статья 20.1. Мелкое хулиганство. Мелкое хулиганство, то есть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 а равно уничтожением или повреждением чужого имущества. УК РФ Статья 117. Истязание. Причинение физических или психических страданий. </vt:lpstr>
      <vt:lpstr>Ответственность за детей несут родители. Мы учим своих детей. «Что такое хорошо, а что такое плохо» крошка-сын пришел узнавать к отцу, а не к педагогу или директору школы. Родителям пора осознать всю степень ответственности, что кроется в «шутках и шалостях» их детей.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Травля или конфликт</dc:title>
  <dc:creator>User</dc:creator>
  <cp:lastModifiedBy>соцпедагог_М</cp:lastModifiedBy>
  <cp:revision>12</cp:revision>
  <dcterms:created xsi:type="dcterms:W3CDTF">2023-10-20T08:47:47Z</dcterms:created>
  <dcterms:modified xsi:type="dcterms:W3CDTF">2023-12-12T04:42:17Z</dcterms:modified>
</cp:coreProperties>
</file>